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7" r:id="rId4"/>
    <p:sldId id="259" r:id="rId5"/>
    <p:sldId id="260" r:id="rId6"/>
    <p:sldId id="261" r:id="rId7"/>
    <p:sldId id="265" r:id="rId8"/>
    <p:sldId id="269" r:id="rId9"/>
    <p:sldId id="268" r:id="rId10"/>
    <p:sldId id="270" r:id="rId11"/>
    <p:sldId id="273" r:id="rId12"/>
    <p:sldId id="258" r:id="rId13"/>
    <p:sldId id="263" r:id="rId14"/>
    <p:sldId id="271" r:id="rId15"/>
    <p:sldId id="274" r:id="rId16"/>
    <p:sldId id="275" r:id="rId17"/>
    <p:sldId id="2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>
      <p:cViewPr varScale="1">
        <p:scale>
          <a:sx n="103" d="100"/>
          <a:sy n="103" d="100"/>
        </p:scale>
        <p:origin x="33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1604330708662"/>
          <c:y val="0.25264442343476728"/>
          <c:w val="0.84125898129921262"/>
          <c:h val="0.69214476549306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ED0-C44A-AD1D-23BB8BB219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D0-C44A-AD1D-23BB8BB219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D0-C44A-AD1D-23BB8BB219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0-C44A-AD1D-23BB8BB219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D0-C44A-AD1D-23BB8BB2199C}"/>
              </c:ext>
            </c:extLst>
          </c:dPt>
          <c:cat>
            <c:numRef>
              <c:f>Feuil1!$A$2:$A$7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Feuil1!$B$2:$B$7</c:f>
              <c:numCache>
                <c:formatCode>_("$"* #,##0.00_);_("$"* \(#,##0.00\);_("$"* "-"??_);_(@_)</c:formatCode>
                <c:ptCount val="6"/>
                <c:pt idx="0" formatCode="_ * #\ ##0.00_)\ [$$-C0C]_ ;_ * \(#\ ##0.00\)\ [$$-C0C]_ ;_ * &quot;-&quot;??_)\ [$$-C0C]_ ;_ @_ ">
                  <c:v>138375</c:v>
                </c:pt>
                <c:pt idx="1">
                  <c:v>136447</c:v>
                </c:pt>
                <c:pt idx="2">
                  <c:v>121322</c:v>
                </c:pt>
                <c:pt idx="3">
                  <c:v>110329</c:v>
                </c:pt>
                <c:pt idx="4">
                  <c:v>92097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2-724B-912C-882090BCAC4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OCTROIS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Feuil1!$C$2:$C$7</c:f>
              <c:numCache>
                <c:formatCode>_("$"* #,##0.00_);_("$"* \(#,##0.00\);_("$"* "-"??_);_(@_)</c:formatCode>
                <c:ptCount val="6"/>
                <c:pt idx="0">
                  <c:v>163825</c:v>
                </c:pt>
                <c:pt idx="1">
                  <c:v>61860</c:v>
                </c:pt>
                <c:pt idx="2">
                  <c:v>62841</c:v>
                </c:pt>
                <c:pt idx="3">
                  <c:v>93747</c:v>
                </c:pt>
                <c:pt idx="4">
                  <c:v>100900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2-724B-912C-882090BCAC4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CONTINGENT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Feuil1!$D$2:$D$7</c:f>
              <c:numCache>
                <c:formatCode>_("$"* #,##0.00_);_("$"* \(#,##0.00\);_("$"* "-"??_);_(@_)</c:formatCode>
                <c:ptCount val="6"/>
                <c:pt idx="0">
                  <c:v>63661</c:v>
                </c:pt>
                <c:pt idx="1">
                  <c:v>68288</c:v>
                </c:pt>
                <c:pt idx="2">
                  <c:v>77377</c:v>
                </c:pt>
                <c:pt idx="3">
                  <c:v>98968</c:v>
                </c:pt>
                <c:pt idx="4">
                  <c:v>99114</c:v>
                </c:pt>
                <c:pt idx="5">
                  <c:v>112226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2-724B-912C-882090BCA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337536"/>
        <c:axId val="1532339248"/>
      </c:barChart>
      <c:catAx>
        <c:axId val="1532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532339248"/>
        <c:crosses val="autoZero"/>
        <c:auto val="1"/>
        <c:lblAlgn val="ctr"/>
        <c:lblOffset val="100"/>
        <c:noMultiLvlLbl val="0"/>
      </c:catAx>
      <c:valAx>
        <c:axId val="15323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.00_)\ [$$-C0C]_ ;_ * \(#\ ##0.00\)\ [$$-C0C]_ ;_ * &quot;-&quot;??_)\ [$$-C0C]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53233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58403051181094"/>
          <c:y val="0.29792068787397341"/>
          <c:w val="0.14922846948818896"/>
          <c:h val="0.141658640399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6243-B628-BE43-B73A-BF81CF2C3F7F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4FBD5-D796-694D-AEFC-BBD3B167C0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91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4FBD5-D796-694D-AEFC-BBD3B167C0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0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4FBD5-D796-694D-AEFC-BBD3B167C0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6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4FBD5-D796-694D-AEFC-BBD3B167C0A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42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3C9D5-55CB-2F1A-97B7-46E9E7865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C6302B-A1B8-5088-1CC2-04547714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519180-73DA-F48F-EB18-254083C8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FAEAC5-D261-7A78-0699-A81C8ADA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2FF3B5-CC7C-2610-32AE-B492DC87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55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C94AC-E11D-2AAF-2AE5-6809BE0A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BB9DE-BDD7-B0EF-86F4-B7C559A69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9090BE-C5DD-9855-FF85-77F352F0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18E15-BD0E-EB1F-3958-F2FF7111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1DBBEC-65AC-BF9E-B9FA-AB52E211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A85716-C0C3-F168-1895-0213AAA54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5241AC-45BF-D59E-93E7-167A3C20D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4EAC4-F0AD-08C8-82CF-80B98BAA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A801AA-EE22-ECCD-1395-44F1EE42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B875E-5BBD-D38F-5C4F-55B386BE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8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53A2F-CB51-8D37-61EB-FC1ABADE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AE911-CDEA-936A-B53B-210DA687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D2D6D-7F50-E326-A74B-AC6873FD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9DA32-A824-8387-B65F-14F012A5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C3E509-837E-7E8C-98C7-1639B67E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5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B85BE-51DC-AF49-705C-C8CCBED7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6E9169-EC42-7FFB-B46B-132E77691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029F8-27C9-0C8B-F56D-3078B179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9D545-487A-3F90-0CC6-CDC0381F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001CA-14FA-C738-C37D-5B833774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4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C38A9-291F-14D1-6836-DFA3A81A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8EA67-B6EB-AB4F-31B2-B6A008A01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9D1429-23DF-CB6C-8F7B-7DD49DFF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572E69-3887-4CF7-8B85-411022FE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25CA30-08CC-5682-10D1-42466FEF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DA978F-F5AB-A080-5584-BE27EEF6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51F2D-4962-5B69-A5A1-57F8DE4F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7E258B-DC7F-1505-594A-166B8D61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FFCAB6-4678-68F8-67A5-35FD1D008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17F937-DD6E-6C25-E152-78C66F366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9580DF-E237-E407-D6A7-716870089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C3A0CD-92AF-9BC7-EE8C-B0166BB7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E1AD0C-723B-F124-490B-D5D050FC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BAC7-76C0-3D64-E655-23D0E4D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6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30011-C1F6-00FD-A536-DCC0F9EF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778CC3-773D-0016-59EE-4812F642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740864-957F-101B-BDDC-5D63536E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944905-3D52-3507-1446-370CB4E9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2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B87D72-6063-3BA5-4E03-9C32215D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F7153E-02C4-624C-2F8E-09F5ABAD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BA3F48-690C-8A5C-31BF-21482E1F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42658-CB19-25B3-036F-62A81022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59F75-63DB-3F1E-804A-CE204ED1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5502CC-197A-BB93-26EE-7F7AACA48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17EAB6-FF93-FFF2-C1A9-CF94E0E6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F7F316-DA48-4C22-53D9-889169B9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2C06E0-9A14-AA5E-B276-2E4DB249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12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0FD25-021F-FE8A-0181-B33FA4B3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87D976-504C-FE38-E3F2-38AE423EC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6D48BF-E6D0-8D28-FC95-4F3DF7567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E045F2-2D75-0693-2078-8D7F84DE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262EC9-E8C7-1AE0-1619-B363F38B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73C75D-2E60-402F-27DC-672DE190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8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C458BC-377B-E279-92DD-3DA1092C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8C57A-A8C8-F450-8940-AB1A7CEB6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25AAD-9863-9FA3-1ED3-BDE7FA8A9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52C1A-474C-DD43-B3A2-62D033F0245A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85A1F-7CBD-3F2A-7A06-00EF7BB25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60496F-F777-DE64-8246-B97B542F5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ED742-5E38-7848-921F-C17B02D097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C6596A-5204-871B-3E15-5F441376B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69" y="4026723"/>
            <a:ext cx="10640754" cy="730263"/>
          </a:xfrm>
        </p:spPr>
        <p:txBody>
          <a:bodyPr anchor="b"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Rapport annuel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F3BBA1-23A5-EE81-01C0-72BD078AA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968" y="5014632"/>
            <a:ext cx="9163757" cy="450447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2024-2025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864DCB64-85CB-439B-15FC-0D60458E89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412" y="932510"/>
            <a:ext cx="3807472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80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6BE304F-D01C-393C-C8FA-8E3C5FAA0E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95" y="5082903"/>
            <a:ext cx="2032000" cy="1513840"/>
          </a:xfrm>
          <a:prstGeom prst="rect">
            <a:avLst/>
          </a:prstGeom>
        </p:spPr>
      </p:pic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64C0DF8B-C007-AF34-4966-459DEA00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1828" y="2326860"/>
            <a:ext cx="7300839" cy="3870121"/>
          </a:xfrm>
        </p:spPr>
      </p:pic>
      <p:pic>
        <p:nvPicPr>
          <p:cNvPr id="6" name="Picture 2" descr="TD Canada Trust">
            <a:extLst>
              <a:ext uri="{FF2B5EF4-FFF2-40B4-BE49-F238E27FC236}">
                <a16:creationId xmlns:a16="http://schemas.microsoft.com/office/drawing/2014/main" id="{3424125A-51EE-44C1-7CB0-5B0FD2A9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14" y="261257"/>
            <a:ext cx="805881" cy="8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85AB7F-E45D-76AC-03C2-530A4591E9CD}"/>
              </a:ext>
            </a:extLst>
          </p:cNvPr>
          <p:cNvSpPr txBox="1"/>
          <p:nvPr/>
        </p:nvSpPr>
        <p:spPr>
          <a:xfrm>
            <a:off x="5590429" y="1373453"/>
            <a:ext cx="43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latin typeface="Century Gothic" panose="020B0502020202020204" pitchFamily="34" charset="0"/>
              </a:rPr>
              <a:t>Répartition d’actifs</a:t>
            </a:r>
          </a:p>
        </p:txBody>
      </p:sp>
    </p:spTree>
    <p:extLst>
      <p:ext uri="{BB962C8B-B14F-4D97-AF65-F5344CB8AC3E}">
        <p14:creationId xmlns:p14="http://schemas.microsoft.com/office/powerpoint/2010/main" val="61717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D56B65A-3A71-8BB9-67C1-14DA6B77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99" y="785992"/>
            <a:ext cx="8846970" cy="9694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2"/>
                </a:solidFill>
                <a:latin typeface="Century Gothic" panose="020B0502020202020204" pitchFamily="34" charset="0"/>
              </a:rPr>
              <a:t>Rapport du </a:t>
            </a:r>
            <a:r>
              <a:rPr lang="en-US" sz="5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trésorier</a:t>
            </a:r>
            <a:endParaRPr lang="en-US" sz="5200" kern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8F36F0F-6685-6342-7658-1BEE669323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84" y="5340004"/>
            <a:ext cx="2032000" cy="15138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E2656E-52A3-8A2A-575B-786F32613456}"/>
              </a:ext>
            </a:extLst>
          </p:cNvPr>
          <p:cNvSpPr txBox="1"/>
          <p:nvPr/>
        </p:nvSpPr>
        <p:spPr>
          <a:xfrm>
            <a:off x="3020679" y="2154423"/>
            <a:ext cx="6323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Campagnes annuelles de financement</a:t>
            </a: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Century Gothic" panose="020B0502020202020204" pitchFamily="34" charset="0"/>
              </a:rPr>
              <a:t>Francothon</a:t>
            </a:r>
            <a:endParaRPr lang="fr-FR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Campagne d’automne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Attribution de bourses et subventions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Contingent de versements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238A7B-6CEF-0DF5-D012-312415B81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18" y="596954"/>
            <a:ext cx="899825" cy="11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6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1B89DB-88E2-8FF8-2811-0D5E81C6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83" y="1179303"/>
            <a:ext cx="2378360" cy="59697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Bourses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A9BE71C-753D-EBB5-B4CA-14492519A9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27" y="4921777"/>
            <a:ext cx="2032000" cy="151384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A6BAD3E-33CC-0D0D-198F-2DC568F57C4E}"/>
              </a:ext>
            </a:extLst>
          </p:cNvPr>
          <p:cNvSpPr txBox="1"/>
          <p:nvPr/>
        </p:nvSpPr>
        <p:spPr>
          <a:xfrm>
            <a:off x="4171126" y="776577"/>
            <a:ext cx="72913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26 bourses aux finissants </a:t>
            </a:r>
            <a:r>
              <a:rPr lang="fr-FR" sz="2400" b="1" dirty="0">
                <a:latin typeface="Century Gothic" panose="020B0502020202020204" pitchFamily="34" charset="0"/>
              </a:rPr>
              <a:t>8 150 $ 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15 bourses d’études postsecondaires </a:t>
            </a:r>
            <a:r>
              <a:rPr lang="fr-FR" sz="2400" b="1" dirty="0">
                <a:latin typeface="Century Gothic" panose="020B0502020202020204" pitchFamily="34" charset="0"/>
              </a:rPr>
              <a:t>44 000 $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FFD368-B65A-B697-01ED-E00B8BDDACE8}"/>
              </a:ext>
            </a:extLst>
          </p:cNvPr>
          <p:cNvSpPr txBox="1"/>
          <p:nvPr/>
        </p:nvSpPr>
        <p:spPr>
          <a:xfrm>
            <a:off x="4367512" y="3045715"/>
            <a:ext cx="66406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Fonds accordant ces bourses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Fonds Louis et Gabrielle Lepage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Fonds Abbé Luc Gaudet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Fonds Association des parents de l’ÉCF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Fonds de la Radio française de la 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Fonds </a:t>
            </a:r>
            <a:r>
              <a:rPr lang="fr-FR" sz="2000" dirty="0" err="1">
                <a:latin typeface="Century Gothic" panose="020B0502020202020204" pitchFamily="34" charset="0"/>
              </a:rPr>
              <a:t>Liguori</a:t>
            </a:r>
            <a:r>
              <a:rPr lang="fr-FR" sz="2000" dirty="0">
                <a:latin typeface="Century Gothic" panose="020B0502020202020204" pitchFamily="34" charset="0"/>
              </a:rPr>
              <a:t> et Cécile </a:t>
            </a:r>
            <a:r>
              <a:rPr lang="fr-FR" sz="2000" dirty="0" err="1">
                <a:latin typeface="Century Gothic" panose="020B0502020202020204" pitchFamily="34" charset="0"/>
              </a:rPr>
              <a:t>LeBlanc</a:t>
            </a: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Fonds Raymond Marcotte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22" name="Espace réservé du contenu 21">
            <a:extLst>
              <a:ext uri="{FF2B5EF4-FFF2-40B4-BE49-F238E27FC236}">
                <a16:creationId xmlns:a16="http://schemas.microsoft.com/office/drawing/2014/main" id="{0C4CA42B-3F74-85B6-F73E-F7C465946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83" y="2123377"/>
            <a:ext cx="1844675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F3BD562-85A2-302E-98E3-E9CDAD81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341" y="1009606"/>
            <a:ext cx="6105194" cy="599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Subventions </a:t>
            </a:r>
            <a:r>
              <a:rPr lang="en-US" sz="3200" b="1" kern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communautaires</a:t>
            </a:r>
            <a:endParaRPr lang="en-US" sz="3200" b="1" kern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A7DA5B-E5BE-A177-CF21-CB8AD6A05D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38" y="5531370"/>
            <a:ext cx="1448716" cy="10792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D11ACA-0092-DEB8-4A65-CCC1BA34125A}"/>
              </a:ext>
            </a:extLst>
          </p:cNvPr>
          <p:cNvSpPr txBox="1"/>
          <p:nvPr/>
        </p:nvSpPr>
        <p:spPr>
          <a:xfrm>
            <a:off x="6190938" y="3192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AFAC53-3EB0-7386-AC3E-64B5B461C893}"/>
              </a:ext>
            </a:extLst>
          </p:cNvPr>
          <p:cNvSpPr txBox="1"/>
          <p:nvPr/>
        </p:nvSpPr>
        <p:spPr>
          <a:xfrm>
            <a:off x="1506398" y="1940989"/>
            <a:ext cx="99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entury Gothic" panose="020B0502020202020204" pitchFamily="34" charset="0"/>
              </a:rPr>
              <a:t>Publications fransaskoise - À ciel ouvert 16 et 17	Fonds Albert Dubé (l'Eau vive)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École Beau Soleil - Sorties scolaires		Fonds Michel et Pauline Vézina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Diocèse de Prince Albert - Missel romain français	Fonds Abbé Carignan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Fédération des </a:t>
            </a:r>
            <a:r>
              <a:rPr lang="fr-FR" dirty="0" err="1">
                <a:latin typeface="Century Gothic" panose="020B0502020202020204" pitchFamily="34" charset="0"/>
              </a:rPr>
              <a:t>Francophoes</a:t>
            </a:r>
            <a:r>
              <a:rPr lang="fr-FR" dirty="0">
                <a:latin typeface="Century Gothic" panose="020B0502020202020204" pitchFamily="34" charset="0"/>
              </a:rPr>
              <a:t> de Saskatoon	Fonds village urbain</a:t>
            </a:r>
          </a:p>
          <a:p>
            <a:r>
              <a:rPr lang="fr-FR" dirty="0">
                <a:latin typeface="Century Gothic" panose="020B0502020202020204" pitchFamily="34" charset="0"/>
              </a:rPr>
              <a:t>ACFR - Coussins pour les chaises du bistro		Fonds Rod McDonald – SSCF</a:t>
            </a:r>
          </a:p>
          <a:p>
            <a:pPr algn="just"/>
            <a:endParaRPr lang="fr-FR" dirty="0">
              <a:latin typeface="Century Gothic" panose="020B0502020202020204" pitchFamily="34" charset="0"/>
            </a:endParaRPr>
          </a:p>
          <a:p>
            <a:pPr algn="just"/>
            <a:r>
              <a:rPr lang="fr-FR" dirty="0" err="1">
                <a:latin typeface="Century Gothic" panose="020B0502020202020204" pitchFamily="34" charset="0"/>
              </a:rPr>
              <a:t>Burundian</a:t>
            </a:r>
            <a:r>
              <a:rPr lang="fr-FR" dirty="0">
                <a:latin typeface="Century Gothic" panose="020B0502020202020204" pitchFamily="34" charset="0"/>
              </a:rPr>
              <a:t> Community of Regina	- Fête du Canada et Burundi	Fonds fransaskois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Éditions de la Nouvelle plume - Publications 2025-2026	             	Fonds fransaskois</a:t>
            </a:r>
          </a:p>
          <a:p>
            <a:pPr algn="just"/>
            <a:r>
              <a:rPr lang="fr-FR" dirty="0" err="1">
                <a:latin typeface="Century Gothic" panose="020B0502020202020204" pitchFamily="34" charset="0"/>
              </a:rPr>
              <a:t>Entr'elles</a:t>
            </a:r>
            <a:r>
              <a:rPr lang="fr-FR" dirty="0">
                <a:latin typeface="Century Gothic" panose="020B0502020202020204" pitchFamily="34" charset="0"/>
              </a:rPr>
              <a:t> - Retraite de ressourcement	                                          	Fonds fransaskois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La Troupe du Jour - Cantate pour légumes	                            	Fonds fransaskois</a:t>
            </a: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Centre éducatif Pomme d’Api - « le Petit pommier »	             	Fonds fransaskois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15FDB8-D326-C844-8A2C-14BEA018CA55}"/>
              </a:ext>
            </a:extLst>
          </p:cNvPr>
          <p:cNvSpPr txBox="1"/>
          <p:nvPr/>
        </p:nvSpPr>
        <p:spPr>
          <a:xfrm>
            <a:off x="3940449" y="5325174"/>
            <a:ext cx="431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Total accordé : 28 750 $</a:t>
            </a:r>
          </a:p>
        </p:txBody>
      </p:sp>
    </p:spTree>
    <p:extLst>
      <p:ext uri="{BB962C8B-B14F-4D97-AF65-F5344CB8AC3E}">
        <p14:creationId xmlns:p14="http://schemas.microsoft.com/office/powerpoint/2010/main" val="157912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92C6DD8-2018-01D3-FE50-9D439E86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3" y="991261"/>
            <a:ext cx="6754705" cy="90285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Contingent des versements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B2B7488-5EBB-52F1-64A5-495C85069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27" y="5879296"/>
            <a:ext cx="1127373" cy="839893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D66DD8E-EF62-564A-3ACE-97E53AF6B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49632"/>
              </p:ext>
            </p:extLst>
          </p:nvPr>
        </p:nvGraphicFramePr>
        <p:xfrm>
          <a:off x="2510133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402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16B59F-74E6-E357-63D8-EDC9B298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44" y="1406857"/>
            <a:ext cx="10418164" cy="3948991"/>
          </a:xfrm>
        </p:spPr>
        <p:txBody>
          <a:bodyPr anchor="ctr">
            <a:normAutofit fontScale="85000" lnSpcReduction="20000"/>
          </a:bodyPr>
          <a:lstStyle/>
          <a:p>
            <a:pPr marL="0" lv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                 	Lina </a:t>
            </a:r>
            <a:r>
              <a:rPr lang="fr-CA" sz="2000" dirty="0" err="1">
                <a:latin typeface="Century Gothic" panose="020B0502020202020204" pitchFamily="34" charset="0"/>
              </a:rPr>
              <a:t>Ouaakarrouch</a:t>
            </a:r>
            <a:endParaRPr lang="fr-CA" sz="20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							         Aurélie </a:t>
            </a:r>
            <a:r>
              <a:rPr lang="fr-CA" sz="2000" dirty="0" err="1">
                <a:latin typeface="Century Gothic" panose="020B0502020202020204" pitchFamily="34" charset="0"/>
              </a:rPr>
              <a:t>Labrière</a:t>
            </a:r>
            <a:endParaRPr lang="fr-CA" sz="20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fr-C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CA" sz="2000" dirty="0">
                <a:latin typeface="Century Gothic" panose="020B0502020202020204" pitchFamily="34" charset="0"/>
              </a:rPr>
              <a:t>	</a:t>
            </a:r>
          </a:p>
          <a:p>
            <a:pPr mar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	        Virginie </a:t>
            </a:r>
            <a:r>
              <a:rPr lang="fr-CA" sz="2000" dirty="0" err="1">
                <a:latin typeface="Century Gothic" panose="020B0502020202020204" pitchFamily="34" charset="0"/>
              </a:rPr>
              <a:t>Tomppé</a:t>
            </a:r>
            <a:r>
              <a:rPr lang="fr-CA" sz="2000" dirty="0">
                <a:latin typeface="Century Gothic" panose="020B0502020202020204" pitchFamily="34" charset="0"/>
              </a:rPr>
              <a:t> 				  Marc Masson</a:t>
            </a:r>
            <a:endParaRPr lang="en-CA" sz="20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CA" sz="2000" dirty="0">
                <a:latin typeface="Century Gothic" panose="020B0502020202020204" pitchFamily="34" charset="0"/>
              </a:rPr>
              <a:t>							</a:t>
            </a:r>
          </a:p>
          <a:p>
            <a:pPr marL="0" lvl="0" indent="0">
              <a:buNone/>
            </a:pPr>
            <a:endParaRPr lang="en-CA" sz="20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en-CA" sz="2000" dirty="0">
                <a:latin typeface="Century Gothic" panose="020B0502020202020204" pitchFamily="34" charset="0"/>
              </a:rPr>
              <a:t>						Gilbert </a:t>
            </a:r>
            <a:r>
              <a:rPr lang="en-CA" sz="2000" dirty="0" err="1">
                <a:latin typeface="Century Gothic" panose="020B0502020202020204" pitchFamily="34" charset="0"/>
              </a:rPr>
              <a:t>Havugiyaremye</a:t>
            </a:r>
            <a:endParaRPr lang="fr-CA" sz="20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			</a:t>
            </a:r>
          </a:p>
          <a:p>
            <a:pPr marL="0" lv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			Martin Prince</a:t>
            </a:r>
          </a:p>
          <a:p>
            <a:pPr mar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								</a:t>
            </a:r>
          </a:p>
          <a:p>
            <a:pPr marL="0" indent="0">
              <a:buNone/>
            </a:pPr>
            <a:r>
              <a:rPr lang="fr-CA" sz="2000" dirty="0">
                <a:latin typeface="Century Gothic" panose="020B0502020202020204" pitchFamily="34" charset="0"/>
              </a:rPr>
              <a:t>							Guy Gérard </a:t>
            </a:r>
            <a:r>
              <a:rPr lang="fr-CA" sz="2000" dirty="0" err="1">
                <a:latin typeface="Century Gothic" panose="020B0502020202020204" pitchFamily="34" charset="0"/>
              </a:rPr>
              <a:t>Ngako</a:t>
            </a:r>
            <a:r>
              <a:rPr lang="fr-CA" sz="2000" dirty="0">
                <a:latin typeface="Century Gothic" panose="020B0502020202020204" pitchFamily="34" charset="0"/>
              </a:rPr>
              <a:t> Chabe</a:t>
            </a:r>
            <a:r>
              <a:rPr lang="fr-CA" dirty="0">
                <a:latin typeface="Century Gothic" panose="020B0502020202020204" pitchFamily="34" charset="0"/>
              </a:rPr>
              <a:t> </a:t>
            </a:r>
            <a:endParaRPr lang="fr-FR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9BE71C-753D-EBB5-B4CA-14492519A9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26" y="5201321"/>
            <a:ext cx="2032000" cy="15138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9C4FC3-4B98-6ED6-F06A-4D3981677466}"/>
              </a:ext>
            </a:extLst>
          </p:cNvPr>
          <p:cNvSpPr txBox="1"/>
          <p:nvPr/>
        </p:nvSpPr>
        <p:spPr>
          <a:xfrm>
            <a:off x="1060016" y="710717"/>
            <a:ext cx="370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 du comité de sélection</a:t>
            </a:r>
            <a:r>
              <a:rPr lang="fr-CA" dirty="0">
                <a:effectLst/>
              </a:rPr>
              <a:t> 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C9DA52-6184-AD61-50D2-B26BA90D7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492" y="1358888"/>
            <a:ext cx="1104250" cy="1080048"/>
          </a:xfrm>
          <a:prstGeom prst="rect">
            <a:avLst/>
          </a:prstGeom>
        </p:spPr>
      </p:pic>
      <p:pic>
        <p:nvPicPr>
          <p:cNvPr id="1028" name="Picture 4" descr="Répertoire">
            <a:extLst>
              <a:ext uri="{FF2B5EF4-FFF2-40B4-BE49-F238E27FC236}">
                <a16:creationId xmlns:a16="http://schemas.microsoft.com/office/drawing/2014/main" id="{BF7794E2-AF1D-FEA8-2E22-1D18CAA5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847" y="4413810"/>
            <a:ext cx="975132" cy="12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317F195-A71B-A3AE-BAA3-04D91F307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920" y="2158532"/>
            <a:ext cx="1094430" cy="1079934"/>
          </a:xfrm>
          <a:prstGeom prst="rect">
            <a:avLst/>
          </a:prstGeom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5286AA0F-2734-3B08-957A-9F43B19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540" y="2481620"/>
            <a:ext cx="1168092" cy="10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Daouda Traore">
            <a:extLst>
              <a:ext uri="{FF2B5EF4-FFF2-40B4-BE49-F238E27FC236}">
                <a16:creationId xmlns:a16="http://schemas.microsoft.com/office/drawing/2014/main" id="{D4357908-C781-9248-C47B-0592EDD4A7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176" y="3221192"/>
            <a:ext cx="823719" cy="114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73A5BE6-1BAC-9BC4-D8DF-D6DE342482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518" y="3796144"/>
            <a:ext cx="1476779" cy="11499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4EBC10-0CD6-A9CF-D070-09190B49C0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572" y="1226473"/>
            <a:ext cx="974176" cy="12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F3BD562-85A2-302E-98E3-E9CDAD81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51" y="3287004"/>
            <a:ext cx="8024616" cy="14802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kern="1200" dirty="0">
                <a:solidFill>
                  <a:schemeClr val="tx2"/>
                </a:solidFill>
                <a:latin typeface="Script MT Bold" panose="03040602040607080904" pitchFamily="66" charset="77"/>
              </a:rPr>
              <a:t>De </a:t>
            </a:r>
            <a:r>
              <a:rPr lang="en-US" sz="5400" kern="1200" dirty="0" err="1">
                <a:solidFill>
                  <a:schemeClr val="tx2"/>
                </a:solidFill>
                <a:latin typeface="Script MT Bold" panose="03040602040607080904" pitchFamily="66" charset="77"/>
              </a:rPr>
              <a:t>génération</a:t>
            </a:r>
            <a:r>
              <a:rPr lang="en-US" sz="5400" kern="1200" dirty="0">
                <a:solidFill>
                  <a:schemeClr val="tx2"/>
                </a:solidFill>
                <a:latin typeface="Script MT Bold" panose="03040602040607080904" pitchFamily="66" charset="77"/>
              </a:rPr>
              <a:t> </a:t>
            </a:r>
            <a:r>
              <a:rPr lang="en-US" sz="5400" kern="1200" dirty="0" err="1">
                <a:solidFill>
                  <a:schemeClr val="tx2"/>
                </a:solidFill>
                <a:latin typeface="Script MT Bold" panose="03040602040607080904" pitchFamily="66" charset="77"/>
              </a:rPr>
              <a:t>en</a:t>
            </a:r>
            <a:r>
              <a:rPr lang="en-US" sz="5400" kern="1200" dirty="0">
                <a:solidFill>
                  <a:schemeClr val="tx2"/>
                </a:solidFill>
                <a:latin typeface="Script MT Bold" panose="03040602040607080904" pitchFamily="66" charset="77"/>
              </a:rPr>
              <a:t> </a:t>
            </a:r>
            <a:r>
              <a:rPr lang="en-US" sz="5400" kern="1200" dirty="0" err="1">
                <a:solidFill>
                  <a:schemeClr val="tx2"/>
                </a:solidFill>
                <a:latin typeface="Script MT Bold" panose="03040602040607080904" pitchFamily="66" charset="77"/>
              </a:rPr>
              <a:t>génération</a:t>
            </a:r>
            <a:r>
              <a:rPr lang="en-US" sz="5400" kern="1200" dirty="0">
                <a:solidFill>
                  <a:schemeClr val="tx2"/>
                </a:solidFill>
                <a:latin typeface="Script MT Bold" panose="03040602040607080904" pitchFamily="66" charset="77"/>
              </a:rPr>
              <a:t> </a:t>
            </a:r>
            <a:br>
              <a:rPr lang="en-US" sz="5400" kern="1200" dirty="0">
                <a:solidFill>
                  <a:schemeClr val="tx2"/>
                </a:solidFill>
                <a:latin typeface="Script MT Bold" panose="03040602040607080904" pitchFamily="66" charset="77"/>
              </a:rPr>
            </a:br>
            <a:endParaRPr lang="en-US" sz="5400" kern="1200" dirty="0">
              <a:solidFill>
                <a:schemeClr val="tx2"/>
              </a:solidFill>
              <a:latin typeface="Script MT Bold" panose="03040602040607080904" pitchFamily="66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A7DA5B-E5BE-A177-CF21-CB8AD6A05D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9" y="5471410"/>
            <a:ext cx="1594043" cy="11875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164E92-61E3-8306-5D52-FB28A2A6C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42" y="592175"/>
            <a:ext cx="3048000" cy="2692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E0D17E2-5561-71DF-BCF2-B71EE65F92ED}"/>
              </a:ext>
            </a:extLst>
          </p:cNvPr>
          <p:cNvSpPr txBox="1"/>
          <p:nvPr/>
        </p:nvSpPr>
        <p:spPr>
          <a:xfrm>
            <a:off x="4076360" y="4222601"/>
            <a:ext cx="382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entury Gothic" panose="020B0502020202020204" pitchFamily="34" charset="0"/>
              </a:rPr>
              <a:t>Objectif 50 000$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A756FC2-2E3A-DFEF-B468-5990933D9C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242" y="5064391"/>
            <a:ext cx="1487285" cy="13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F3BD562-85A2-302E-98E3-E9CDAD81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906" y="795434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Remerciements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A7DA5B-E5BE-A177-CF21-CB8AD6A05D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85" y="5558970"/>
            <a:ext cx="1484815" cy="11061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EA015B-03AE-1412-FB94-262388EB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38" y="2796511"/>
            <a:ext cx="1854200" cy="939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0E9593-2A4B-E4F8-EF1C-85B94E3E6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846" y="2581434"/>
            <a:ext cx="1536700" cy="7747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D21683-22A5-A710-F8E9-133221EA9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536" y="3677249"/>
            <a:ext cx="1905000" cy="8128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DB4DE21-FD89-35FA-A09C-1A1EA32D2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695" y="4057885"/>
            <a:ext cx="2324485" cy="1016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EF91EEB-BD60-0302-BB40-6F5AC8A67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550" y="4774639"/>
            <a:ext cx="2590800" cy="101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02D541-7BDD-37B7-A0A7-D0E23D8D6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697" y="2084573"/>
            <a:ext cx="189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D56B65A-3A71-8BB9-67C1-14DA6B77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73" y="551146"/>
            <a:ext cx="8654648" cy="8767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Conseil </a:t>
            </a:r>
            <a:r>
              <a:rPr lang="en-US" sz="5200" kern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d’administration</a:t>
            </a:r>
            <a:endParaRPr lang="en-US" sz="5200" kern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8F36F0F-6685-6342-7658-1BEE669323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516" y="5898284"/>
            <a:ext cx="1058663" cy="7887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B06A17-9085-8D2A-AA43-D2D8F881D2A0}"/>
              </a:ext>
            </a:extLst>
          </p:cNvPr>
          <p:cNvSpPr txBox="1"/>
          <p:nvPr/>
        </p:nvSpPr>
        <p:spPr>
          <a:xfrm>
            <a:off x="851335" y="1569288"/>
            <a:ext cx="6112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CA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Robert A. Cousin</a:t>
            </a:r>
            <a:r>
              <a:rPr lang="fr-C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président</a:t>
            </a:r>
          </a:p>
          <a:p>
            <a:pPr>
              <a:buNone/>
            </a:pPr>
            <a:endParaRPr lang="fr-CA" sz="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fr-CA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Willy </a:t>
            </a:r>
            <a:r>
              <a:rPr lang="fr-CA" sz="18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Baraud</a:t>
            </a:r>
            <a:r>
              <a:rPr lang="fr-C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vice-président </a:t>
            </a:r>
            <a:br>
              <a:rPr lang="fr-C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fr-CA" sz="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fr-CA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Roger Gauthier</a:t>
            </a:r>
            <a:r>
              <a:rPr lang="fr-C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trésorier</a:t>
            </a:r>
            <a:endParaRPr lang="fr-CA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fr-CA" sz="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100"/>
              </a:spcAft>
              <a:buNone/>
            </a:pPr>
            <a:r>
              <a:rPr lang="fr-CA" sz="1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J</a:t>
            </a:r>
            <a:r>
              <a:rPr lang="fr-CA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acqueline Sirois</a:t>
            </a:r>
            <a:r>
              <a:rPr lang="fr-CA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secrétaire</a:t>
            </a:r>
            <a:endParaRPr lang="fr-CA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A76DC5-1CE8-0157-73B3-1B745911DE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749" y="5016865"/>
            <a:ext cx="911533" cy="121537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486B27B-9851-40F5-007D-FB9105FFB6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132" y="4995361"/>
            <a:ext cx="894038" cy="113899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F0AF364-84EB-22C7-D6EA-2C4A3528CA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218" y="5002579"/>
            <a:ext cx="1142148" cy="1142148"/>
          </a:xfrm>
          <a:prstGeom prst="rect">
            <a:avLst/>
          </a:prstGeom>
        </p:spPr>
      </p:pic>
      <p:pic>
        <p:nvPicPr>
          <p:cNvPr id="42" name="Image 41" descr="Daouda Traore">
            <a:extLst>
              <a:ext uri="{FF2B5EF4-FFF2-40B4-BE49-F238E27FC236}">
                <a16:creationId xmlns:a16="http://schemas.microsoft.com/office/drawing/2014/main" id="{C8EA5EF5-9022-26B8-0702-82EE43F64B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059" y="3760172"/>
            <a:ext cx="823739" cy="11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235AA6F-52E5-CEAF-07F7-126BF0CD74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82" y="5016865"/>
            <a:ext cx="767220" cy="114993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42AD331-9DFB-B742-31EB-6D0E31DB23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86" y="3787277"/>
            <a:ext cx="1108699" cy="115805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7B7ABEC-19AF-EC00-B28B-3E51521FA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798" y="3784421"/>
            <a:ext cx="884612" cy="115842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D59ED6A-0123-53FD-F517-EA03D40318E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517" y="1625407"/>
            <a:ext cx="922397" cy="122666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7CD38D8-63A0-BB26-04B7-857A247C04B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37" y="1654436"/>
            <a:ext cx="899825" cy="119976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564EFB8-3E7F-B397-AFEC-91A8B9E014A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166" y="1625407"/>
            <a:ext cx="1181602" cy="118160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C40F609-F9FC-D5C6-187C-8908C1E746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925" y="1650662"/>
            <a:ext cx="894038" cy="117615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935419F1-0893-2E07-B7AC-532225962677}"/>
              </a:ext>
            </a:extLst>
          </p:cNvPr>
          <p:cNvSpPr txBox="1"/>
          <p:nvPr/>
        </p:nvSpPr>
        <p:spPr>
          <a:xfrm>
            <a:off x="6023976" y="3617353"/>
            <a:ext cx="339387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Catherine </a:t>
            </a:r>
            <a:r>
              <a:rPr lang="fr-FR" b="1" dirty="0" err="1">
                <a:latin typeface="Century Gothic" panose="020B0502020202020204" pitchFamily="34" charset="0"/>
              </a:rPr>
              <a:t>Liffran</a:t>
            </a:r>
            <a:endParaRPr lang="fr-FR" b="1" dirty="0">
              <a:latin typeface="Century Gothic" panose="020B0502020202020204" pitchFamily="34" charset="0"/>
            </a:endParaRPr>
          </a:p>
          <a:p>
            <a:endParaRPr lang="fr-FR" sz="800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Gilbert </a:t>
            </a:r>
            <a:r>
              <a:rPr lang="fr-FR" b="1" dirty="0" err="1">
                <a:latin typeface="Century Gothic" panose="020B0502020202020204" pitchFamily="34" charset="0"/>
              </a:rPr>
              <a:t>Havugiyaremye</a:t>
            </a:r>
            <a:endParaRPr lang="fr-FR" b="1" dirty="0">
              <a:latin typeface="Century Gothic" panose="020B0502020202020204" pitchFamily="34" charset="0"/>
            </a:endParaRP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Cécile </a:t>
            </a:r>
            <a:r>
              <a:rPr lang="fr-FR" b="1" dirty="0" err="1">
                <a:latin typeface="Century Gothic" panose="020B0502020202020204" pitchFamily="34" charset="0"/>
              </a:rPr>
              <a:t>Tkachuk</a:t>
            </a:r>
            <a:endParaRPr lang="fr-FR" b="1" dirty="0">
              <a:latin typeface="Century Gothic" panose="020B0502020202020204" pitchFamily="34" charset="0"/>
            </a:endParaRP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Guy Fortier</a:t>
            </a: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Clément Dion</a:t>
            </a: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Jean de Dieu </a:t>
            </a:r>
            <a:r>
              <a:rPr lang="fr-FR" b="1" dirty="0" err="1">
                <a:latin typeface="Century Gothic" panose="020B0502020202020204" pitchFamily="34" charset="0"/>
              </a:rPr>
              <a:t>Ndayahundwa</a:t>
            </a:r>
            <a:endParaRPr lang="fr-FR" b="1" dirty="0">
              <a:latin typeface="Century Gothic" panose="020B0502020202020204" pitchFamily="34" charset="0"/>
            </a:endParaRPr>
          </a:p>
          <a:p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Denis Chevrier</a:t>
            </a:r>
            <a:endParaRPr lang="fr-FR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0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9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0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BEBEF8A-2D1E-CD03-2BE8-8A0A1413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06" y="1248229"/>
            <a:ext cx="4345594" cy="436675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Plan stratégique</a:t>
            </a:r>
            <a:br>
              <a:rPr lang="fr-FR" sz="3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fr-FR" sz="3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2023-2026</a:t>
            </a:r>
            <a:br>
              <a:rPr lang="fr-FR" sz="3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fr-FR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4598C-8086-92F6-ACB4-DC08E85C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43" y="3536824"/>
            <a:ext cx="5715000" cy="190137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dirty="0">
                <a:solidFill>
                  <a:schemeClr val="tx2"/>
                </a:solidFill>
                <a:latin typeface="Century Gothic" panose="020B0502020202020204" pitchFamily="34" charset="0"/>
              </a:rPr>
              <a:t>3 Orientations</a:t>
            </a:r>
          </a:p>
          <a:p>
            <a:pPr marL="0" indent="0">
              <a:buNone/>
            </a:pPr>
            <a:endParaRPr lang="fr-FR" sz="9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Mobilisation</a:t>
            </a:r>
          </a:p>
          <a:p>
            <a:pPr marL="457200" indent="-457200">
              <a:buAutoNum type="arabicPeriod"/>
            </a:pPr>
            <a:r>
              <a:rPr lang="fr-FR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Visibilité</a:t>
            </a:r>
          </a:p>
          <a:p>
            <a:pPr marL="457200" indent="-457200">
              <a:buAutoNum type="arabicPeriod"/>
            </a:pPr>
            <a:r>
              <a:rPr lang="fr-FR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Développement</a:t>
            </a:r>
          </a:p>
          <a:p>
            <a:pPr marL="0" indent="0">
              <a:buNone/>
            </a:pPr>
            <a:r>
              <a:rPr lang="fr-FR" sz="9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9600" dirty="0">
                <a:solidFill>
                  <a:schemeClr val="tx2"/>
                </a:solidFill>
                <a:latin typeface="Century Gothic" panose="020B0502020202020204" pitchFamily="34" charset="0"/>
              </a:rPr>
              <a:t>   </a:t>
            </a:r>
            <a:r>
              <a:rPr lang="fr-FR" sz="9600" i="1" dirty="0">
                <a:solidFill>
                  <a:schemeClr val="tx2"/>
                </a:solidFill>
                <a:latin typeface="Century Gothic" panose="020B0502020202020204" pitchFamily="34" charset="0"/>
              </a:rPr>
              <a:t>Où en sommes-nous?</a:t>
            </a:r>
          </a:p>
          <a:p>
            <a:pPr marL="457200" indent="-457200">
              <a:buAutoNum type="arabicPeriod"/>
            </a:pPr>
            <a:endParaRPr lang="fr-FR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660707-DEEF-3923-D07B-B9D062C88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794" y="5163300"/>
            <a:ext cx="2032000" cy="1513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E4C682-B325-852E-F962-4656EFD32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904" y="577060"/>
            <a:ext cx="6310067" cy="22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D796C19-C23C-7267-083D-B4DB0AE4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6" y="1872343"/>
            <a:ext cx="7738480" cy="39478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Valoriser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les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partenariats</a:t>
            </a: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Outiller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les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bénévoles</a:t>
            </a: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Créer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un réseau de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rayonnement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interne</a:t>
            </a: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18326B-0822-C89C-98EC-5E7319CA00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60" y="5608969"/>
            <a:ext cx="1476151" cy="10997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13833E-3B15-4399-37A8-EDC8ADFE44B4}"/>
              </a:ext>
            </a:extLst>
          </p:cNvPr>
          <p:cNvSpPr txBox="1"/>
          <p:nvPr/>
        </p:nvSpPr>
        <p:spPr>
          <a:xfrm>
            <a:off x="4455886" y="985298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MOBILISATION</a:t>
            </a:r>
          </a:p>
        </p:txBody>
      </p:sp>
    </p:spTree>
    <p:extLst>
      <p:ext uri="{BB962C8B-B14F-4D97-AF65-F5344CB8AC3E}">
        <p14:creationId xmlns:p14="http://schemas.microsoft.com/office/powerpoint/2010/main" val="353397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6BE304F-D01C-393C-C8FA-8E3C5FAA0E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15" y="5151318"/>
            <a:ext cx="2032000" cy="1513840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8599BD8-E225-6205-3847-B294FCA8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14" y="1712687"/>
            <a:ext cx="6589124" cy="372896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Promouvoir les activités existantes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Rallier la jeunesse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Promouvoir à l'extérieur de la francophonie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ADFC55-B8CD-5211-F3E2-BF1D07F9D82E}"/>
              </a:ext>
            </a:extLst>
          </p:cNvPr>
          <p:cNvSpPr txBox="1"/>
          <p:nvPr/>
        </p:nvSpPr>
        <p:spPr>
          <a:xfrm>
            <a:off x="4876800" y="981115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VISIBILITÉ</a:t>
            </a:r>
          </a:p>
        </p:txBody>
      </p:sp>
    </p:spTree>
    <p:extLst>
      <p:ext uri="{BB962C8B-B14F-4D97-AF65-F5344CB8AC3E}">
        <p14:creationId xmlns:p14="http://schemas.microsoft.com/office/powerpoint/2010/main" val="414239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92C6DD8-2018-01D3-FE50-9D439E86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fr-FR" sz="3200" b="1">
                <a:solidFill>
                  <a:schemeClr val="tx2"/>
                </a:solidFill>
                <a:latin typeface="Century Gothic" panose="020B0502020202020204" pitchFamily="34" charset="0"/>
              </a:rPr>
              <a:t>DÉVELOPPEMENT</a:t>
            </a:r>
            <a:endParaRPr lang="fr-FR" sz="3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7F079-3A69-34B9-04AC-6BDF4AE9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7951417" cy="221552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>
                <a:solidFill>
                  <a:schemeClr val="tx2"/>
                </a:solidFill>
                <a:latin typeface="Century Gothic" panose="020B0502020202020204" pitchFamily="34" charset="0"/>
              </a:rPr>
              <a:t>Augmenter le capital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>
                <a:solidFill>
                  <a:schemeClr val="tx2"/>
                </a:solidFill>
                <a:latin typeface="Century Gothic" panose="020B0502020202020204" pitchFamily="34" charset="0"/>
              </a:rPr>
              <a:t>Mettre en place un programme de dons planifiés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>
                <a:solidFill>
                  <a:schemeClr val="tx2"/>
                </a:solidFill>
                <a:latin typeface="Century Gothic" panose="020B0502020202020204" pitchFamily="34" charset="0"/>
              </a:rPr>
              <a:t>Accroître le développement interne</a:t>
            </a:r>
            <a:endParaRPr lang="fr-FR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B2B7488-5EBB-52F1-64A5-495C85069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16" y="5194861"/>
            <a:ext cx="2032000" cy="15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D56B65A-3A71-8BB9-67C1-14DA6B77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Priorités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5200" dirty="0" err="1">
                <a:solidFill>
                  <a:schemeClr val="tx2"/>
                </a:solidFill>
              </a:rPr>
              <a:t>e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njeux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8F36F0F-6685-6342-7658-1BEE669323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6" y="5413829"/>
            <a:ext cx="1644435" cy="12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5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D796C19-C23C-7267-083D-B4DB0AE4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073"/>
            <a:ext cx="5760846" cy="1679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Rapport sur les placements</a:t>
            </a:r>
            <a:br>
              <a:rPr lang="fr-FR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fr-FR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    </a:t>
            </a:r>
            <a:r>
              <a:rPr lang="fr-FR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gestion de patrimoine</a:t>
            </a:r>
            <a:br>
              <a:rPr lang="fr-FR" sz="18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sz="1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18326B-0822-C89C-98EC-5E7319CA00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69" y="5627549"/>
            <a:ext cx="1410795" cy="1051042"/>
          </a:xfrm>
          <a:prstGeom prst="rect">
            <a:avLst/>
          </a:prstGeom>
        </p:spPr>
      </p:pic>
      <p:pic>
        <p:nvPicPr>
          <p:cNvPr id="3" name="Picture 2" descr="TD Canada Trust">
            <a:extLst>
              <a:ext uri="{FF2B5EF4-FFF2-40B4-BE49-F238E27FC236}">
                <a16:creationId xmlns:a16="http://schemas.microsoft.com/office/drawing/2014/main" id="{9B02ECC0-BAC4-0720-7CA9-B4CAD7C89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20" y="1230451"/>
            <a:ext cx="805881" cy="8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845441E-EA4E-1157-CDCF-E27DEEFB1349}"/>
              </a:ext>
            </a:extLst>
          </p:cNvPr>
          <p:cNvSpPr txBox="1"/>
          <p:nvPr/>
        </p:nvSpPr>
        <p:spPr>
          <a:xfrm>
            <a:off x="2673820" y="2490281"/>
            <a:ext cx="65261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Variation de l’investissement net </a:t>
            </a:r>
            <a:r>
              <a:rPr lang="fr-FR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(31 octobre 2025)</a:t>
            </a:r>
          </a:p>
          <a:p>
            <a:endParaRPr lang="fr-FR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Valeur totale du portefeuille 	            3 367 048,82 $</a:t>
            </a:r>
          </a:p>
          <a:p>
            <a:pPr algn="just"/>
            <a:endParaRPr lang="fr-FR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Investissement net 	                         1 871 942,79 $</a:t>
            </a:r>
          </a:p>
          <a:p>
            <a:pPr algn="just"/>
            <a:endParaRPr lang="fr-FR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Variation de l’investissement net        1 495 106,03 $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F2FC6D-A929-2951-D1EE-74DCE5AA8D44}"/>
              </a:ext>
            </a:extLst>
          </p:cNvPr>
          <p:cNvSpPr txBox="1"/>
          <p:nvPr/>
        </p:nvSpPr>
        <p:spPr>
          <a:xfrm>
            <a:off x="2880423" y="5239709"/>
            <a:ext cx="522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Note: frais de gestion</a:t>
            </a:r>
            <a:r>
              <a:rPr lang="fr-FR" b="1" dirty="0">
                <a:latin typeface="Century Gothic" panose="020B0502020202020204" pitchFamily="34" charset="0"/>
              </a:rPr>
              <a:t>: 0,865% </a:t>
            </a:r>
            <a:r>
              <a:rPr lang="fr-FR" dirty="0">
                <a:latin typeface="Century Gothic" panose="020B0502020202020204" pitchFamily="34" charset="0"/>
              </a:rPr>
              <a:t>ou 24 065,97 $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E2B438-B735-D18E-F51E-EB08492BC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010" y="713518"/>
            <a:ext cx="1142148" cy="11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9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9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0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BEBEF8A-2D1E-CD03-2BE8-8A0A1413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279" y="1284592"/>
            <a:ext cx="5500628" cy="2561694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Rendements par période </a:t>
            </a: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– net (%)</a:t>
            </a:r>
            <a:b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3 mois   	  6,08</a:t>
            </a:r>
            <a:b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6 mois  	14,12</a:t>
            </a:r>
            <a:b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1 an  		15,89</a:t>
            </a:r>
            <a:b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3 ans 		13,84</a:t>
            </a:r>
            <a:b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5 ans 		10,67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4598C-8086-92F6-ACB4-DC08E85C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344" y="3846286"/>
            <a:ext cx="3570514" cy="21887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fr-FR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660707-DEEF-3923-D07B-B9D062C88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542" y="5293284"/>
            <a:ext cx="1857523" cy="1383855"/>
          </a:xfrm>
          <a:prstGeom prst="rect">
            <a:avLst/>
          </a:prstGeom>
        </p:spPr>
      </p:pic>
      <p:pic>
        <p:nvPicPr>
          <p:cNvPr id="6" name="Picture 2" descr="TD Canada Trust">
            <a:extLst>
              <a:ext uri="{FF2B5EF4-FFF2-40B4-BE49-F238E27FC236}">
                <a16:creationId xmlns:a16="http://schemas.microsoft.com/office/drawing/2014/main" id="{000CDAF1-1217-AABA-183B-970DA6E1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16" y="221288"/>
            <a:ext cx="805881" cy="8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40E0B1-9326-F520-A94C-B9CA660C9FE6}"/>
              </a:ext>
            </a:extLst>
          </p:cNvPr>
          <p:cNvSpPr txBox="1"/>
          <p:nvPr/>
        </p:nvSpPr>
        <p:spPr>
          <a:xfrm>
            <a:off x="5775640" y="3052290"/>
            <a:ext cx="4397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Rendements annuels </a:t>
            </a:r>
            <a:r>
              <a:rPr lang="fr-FR" sz="2400" dirty="0">
                <a:latin typeface="Century Gothic" panose="020B0502020202020204" pitchFamily="34" charset="0"/>
              </a:rPr>
              <a:t>(%)</a:t>
            </a:r>
            <a:endParaRPr lang="fr-FR" sz="2400" b="1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>
                <a:latin typeface="Century Gothic" panose="020B0502020202020204" pitchFamily="34" charset="0"/>
              </a:rPr>
              <a:t>2025 	…………  12,03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2024 	…………  17,40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2023 	…………  10,60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2022 	………… (10,29)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2020 	…………    5,15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2019 	…………   11,82</a:t>
            </a:r>
          </a:p>
        </p:txBody>
      </p:sp>
    </p:spTree>
    <p:extLst>
      <p:ext uri="{BB962C8B-B14F-4D97-AF65-F5344CB8AC3E}">
        <p14:creationId xmlns:p14="http://schemas.microsoft.com/office/powerpoint/2010/main" val="452906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535</Words>
  <Application>Microsoft Macintosh PowerPoint</Application>
  <PresentationFormat>Widescreen</PresentationFormat>
  <Paragraphs>121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Century Gothic</vt:lpstr>
      <vt:lpstr>Script MT Bold</vt:lpstr>
      <vt:lpstr>Thème Office</vt:lpstr>
      <vt:lpstr>Rapport annuel</vt:lpstr>
      <vt:lpstr>Conseil d’administration</vt:lpstr>
      <vt:lpstr>Plan stratégique  2023-2026 </vt:lpstr>
      <vt:lpstr>Valoriser les partenariats  Outiller les bénévoles  Créer un réseau de rayonnement interne     </vt:lpstr>
      <vt:lpstr>PowerPoint Presentation</vt:lpstr>
      <vt:lpstr>DÉVELOPPEMENT</vt:lpstr>
      <vt:lpstr>Priorités et enjeux </vt:lpstr>
      <vt:lpstr>Rapport sur les placements       gestion de patrimoine </vt:lpstr>
      <vt:lpstr>Rendements par période – net (%)  3 mois      6,08 6 mois   14,12 1 an    15,89 3 ans   13,84 5 ans   10,67</vt:lpstr>
      <vt:lpstr>PowerPoint Presentation</vt:lpstr>
      <vt:lpstr>Rapport du trésorier</vt:lpstr>
      <vt:lpstr>Bourses</vt:lpstr>
      <vt:lpstr>Subventions communautaires</vt:lpstr>
      <vt:lpstr>Contingent des versements</vt:lpstr>
      <vt:lpstr>PowerPoint Presentation</vt:lpstr>
      <vt:lpstr>De génération en génération  </vt:lpstr>
      <vt:lpstr>Remerciements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SIROIS, Jacqueline</dc:creator>
  <cp:lastModifiedBy>Nathalie Franck</cp:lastModifiedBy>
  <cp:revision>41</cp:revision>
  <dcterms:created xsi:type="dcterms:W3CDTF">2025-10-27T05:10:14Z</dcterms:created>
  <dcterms:modified xsi:type="dcterms:W3CDTF">2025-12-03T01:07:29Z</dcterms:modified>
</cp:coreProperties>
</file>